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embeddedFontLst>
    <p:embeddedFont>
      <p:font typeface="Calibri" panose="020F0502020204030204" pitchFamily="34" charset="0"/>
      <p:regular r:id="rId29"/>
      <p:bold r:id="rId30"/>
      <p:italic r:id="rId31"/>
      <p:boldItalic r:id="rId32"/>
    </p:embeddedFont>
    <p:embeddedFont>
      <p:font typeface="Helvetica Neue"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47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27c0115374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9" name="Google Shape;139;g227c0115374_0_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27c0115374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5" name="Google Shape;145;g227c0115374_0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27c0115374_0_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1" name="Google Shape;151;g227c0115374_0_5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27c0115374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7" name="Google Shape;157;g227c0115374_0_5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269445e01c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3" name="Google Shape;163;g2269445e01c_0_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269445e01c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9" name="Google Shape;169;g2269445e01c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269445e01c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6" name="Google Shape;176;g2269445e01c_0_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269445e01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2" name="Google Shape;182;g2269445e01c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8" name="Google Shape;188;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7" name="Google Shape;197;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269445e01c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9" name="Google Shape;89;g2269445e01c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3" name="Google Shape;203;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9" name="Google Shape;209;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6" name="Google Shape;216;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4" name="Google Shape;224;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2" name="Google Shape;232;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8" name="Google Shape;238;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269445e01c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4" name="Google Shape;244;g2269445e01c_0_2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27c011537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 name="Google Shape;95;g227c0115374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27c0115374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 name="Google Shape;101;g227c0115374_0_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27c0115374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227c0115374_0_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269445e01c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3" name="Google Shape;113;g2269445e01c_0_1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27c0115374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g227c0115374_0_3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27c0115374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5" name="Google Shape;125;g227c0115374_0_3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27c0115374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2" name="Google Shape;132;g227c0115374_0_4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
          <p:cNvSpPr>
            <a:spLocks noGrp="1"/>
          </p:cNvSpPr>
          <p:nvPr>
            <p:ph type="pic" idx="2"/>
          </p:nvPr>
        </p:nvSpPr>
        <p:spPr>
          <a:xfrm>
            <a:off x="3887391" y="987426"/>
            <a:ext cx="4629150" cy="4873625"/>
          </a:xfrm>
          <a:prstGeom prst="rect">
            <a:avLst/>
          </a:prstGeom>
          <a:noFill/>
          <a:ln>
            <a:noFill/>
          </a:ln>
        </p:spPr>
      </p:sp>
      <p:sp>
        <p:nvSpPr>
          <p:cNvPr id="64" name="Google Shape;64;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p:nvPr/>
        </p:nvSpPr>
        <p:spPr>
          <a:xfrm>
            <a:off x="2725810" y="2889506"/>
            <a:ext cx="35694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6000" b="1">
                <a:solidFill>
                  <a:srgbClr val="2E75B5"/>
                </a:solidFill>
                <a:latin typeface="Calibri"/>
                <a:ea typeface="Calibri"/>
                <a:cs typeface="Calibri"/>
                <a:sym typeface="Calibri"/>
              </a:rPr>
              <a:t>WELCOME</a:t>
            </a:r>
            <a:endParaRPr sz="6000" b="0" i="0" u="none" strike="noStrike" cap="none">
              <a:solidFill>
                <a:srgbClr val="000000"/>
              </a:solidFill>
              <a:latin typeface="Arial"/>
              <a:ea typeface="Arial"/>
              <a:cs typeface="Arial"/>
              <a:sym typeface="Arial"/>
            </a:endParaRPr>
          </a:p>
        </p:txBody>
      </p:sp>
      <p:sp>
        <p:nvSpPr>
          <p:cNvPr id="85" name="Google Shape;85;p13"/>
          <p:cNvSpPr txBox="1"/>
          <p:nvPr/>
        </p:nvSpPr>
        <p:spPr>
          <a:xfrm>
            <a:off x="342900" y="921344"/>
            <a:ext cx="83352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86" name="Google Shape;86;p13"/>
          <p:cNvPicPr preferRelativeResize="0"/>
          <p:nvPr/>
        </p:nvPicPr>
        <p:blipFill>
          <a:blip r:embed="rId3">
            <a:alphaModFix/>
          </a:blip>
          <a:stretch>
            <a:fillRect/>
          </a:stretch>
        </p:blipFill>
        <p:spPr>
          <a:xfrm>
            <a:off x="3369650" y="371842"/>
            <a:ext cx="2192450" cy="2192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txBox="1"/>
          <p:nvPr/>
        </p:nvSpPr>
        <p:spPr>
          <a:xfrm>
            <a:off x="1335551" y="2069425"/>
            <a:ext cx="57135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600" b="1">
                <a:solidFill>
                  <a:srgbClr val="2E75B5"/>
                </a:solidFill>
                <a:latin typeface="Calibri"/>
                <a:ea typeface="Calibri"/>
                <a:cs typeface="Calibri"/>
                <a:sym typeface="Calibri"/>
              </a:rPr>
              <a:t>A LITTLE BIT OF HISTORY</a:t>
            </a:r>
            <a:endParaRPr sz="3600" b="1">
              <a:solidFill>
                <a:srgbClr val="2E75B5"/>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200"/>
              <a:buFont typeface="Arial"/>
              <a:buNone/>
            </a:pPr>
            <a:r>
              <a:rPr lang="en-US" sz="3600" b="1">
                <a:solidFill>
                  <a:srgbClr val="2E75B5"/>
                </a:solidFill>
                <a:latin typeface="Calibri"/>
                <a:ea typeface="Calibri"/>
                <a:cs typeface="Calibri"/>
                <a:sym typeface="Calibri"/>
              </a:rPr>
              <a:t>BOB KORTS</a:t>
            </a:r>
            <a:endParaRPr sz="3600" b="1">
              <a:solidFill>
                <a:srgbClr val="2E75B5"/>
              </a:solidFill>
              <a:latin typeface="Calibri"/>
              <a:ea typeface="Calibri"/>
              <a:cs typeface="Calibri"/>
              <a:sym typeface="Calibri"/>
            </a:endParaRPr>
          </a:p>
        </p:txBody>
      </p:sp>
      <p:pic>
        <p:nvPicPr>
          <p:cNvPr id="142" name="Google Shape;142;p22"/>
          <p:cNvPicPr preferRelativeResize="0"/>
          <p:nvPr/>
        </p:nvPicPr>
        <p:blipFill>
          <a:blip r:embed="rId3">
            <a:alphaModFix/>
          </a:blip>
          <a:stretch>
            <a:fillRect/>
          </a:stretch>
        </p:blipFill>
        <p:spPr>
          <a:xfrm>
            <a:off x="7146175" y="214225"/>
            <a:ext cx="1375450" cy="1375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3"/>
          <p:cNvSpPr txBox="1"/>
          <p:nvPr/>
        </p:nvSpPr>
        <p:spPr>
          <a:xfrm>
            <a:off x="1578876" y="185950"/>
            <a:ext cx="57135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600" b="1">
                <a:solidFill>
                  <a:srgbClr val="2E75B5"/>
                </a:solidFill>
                <a:latin typeface="Calibri"/>
                <a:ea typeface="Calibri"/>
                <a:cs typeface="Calibri"/>
                <a:sym typeface="Calibri"/>
              </a:rPr>
              <a:t>A LITTLE BIT OF HISTORY</a:t>
            </a:r>
            <a:endParaRPr sz="3600" b="1">
              <a:solidFill>
                <a:srgbClr val="2E75B5"/>
              </a:solidFill>
              <a:latin typeface="Calibri"/>
              <a:ea typeface="Calibri"/>
              <a:cs typeface="Calibri"/>
              <a:sym typeface="Calibri"/>
            </a:endParaRPr>
          </a:p>
        </p:txBody>
      </p:sp>
      <p:sp>
        <p:nvSpPr>
          <p:cNvPr id="148" name="Google Shape;148;p23"/>
          <p:cNvSpPr txBox="1"/>
          <p:nvPr/>
        </p:nvSpPr>
        <p:spPr>
          <a:xfrm>
            <a:off x="405550" y="1076000"/>
            <a:ext cx="7923300" cy="5849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1"/>
                </a:solidFill>
                <a:latin typeface="Helvetica Neue"/>
                <a:ea typeface="Helvetica Neue"/>
                <a:cs typeface="Helvetica Neue"/>
                <a:sym typeface="Helvetica Neue"/>
              </a:rPr>
              <a:t>2015 WE STARTED TO TALK SERIOUSLY ABOUT A NEW SHELTER</a:t>
            </a:r>
            <a:endParaRPr sz="16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sz="16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US" sz="1600">
                <a:solidFill>
                  <a:schemeClr val="dk1"/>
                </a:solidFill>
                <a:latin typeface="Helvetica Neue"/>
                <a:ea typeface="Helvetica Neue"/>
                <a:cs typeface="Helvetica Neue"/>
                <a:sym typeface="Helvetica Neue"/>
              </a:rPr>
              <a:t>	FOUND OUT WE DIDN’T KNOW WHAT WE WERE DOING.</a:t>
            </a:r>
            <a:endParaRPr sz="16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sz="16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US" sz="1600">
                <a:solidFill>
                  <a:schemeClr val="dk1"/>
                </a:solidFill>
                <a:latin typeface="Helvetica Neue"/>
                <a:ea typeface="Helvetica Neue"/>
                <a:cs typeface="Helvetica Neue"/>
                <a:sym typeface="Helvetica Neue"/>
              </a:rPr>
              <a:t>	HIRED A CONSULTANT</a:t>
            </a:r>
            <a:endParaRPr sz="16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sz="16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US" sz="1600">
                <a:solidFill>
                  <a:schemeClr val="dk1"/>
                </a:solidFill>
                <a:latin typeface="Helvetica Neue"/>
                <a:ea typeface="Helvetica Neue"/>
                <a:cs typeface="Helvetica Neue"/>
                <a:sym typeface="Helvetica Neue"/>
              </a:rPr>
              <a:t>FOLLOWED HER ADVICE,  FIRST CHRISTMAS APPEAL LETTER </a:t>
            </a:r>
            <a:endParaRPr sz="16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US" sz="1600">
                <a:solidFill>
                  <a:schemeClr val="dk1"/>
                </a:solidFill>
                <a:latin typeface="Helvetica Neue"/>
                <a:ea typeface="Helvetica Neue"/>
                <a:cs typeface="Helvetica Neue"/>
                <a:sym typeface="Helvetica Neue"/>
              </a:rPr>
              <a:t>BROUGHT IN $25K</a:t>
            </a:r>
            <a:endParaRPr sz="16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sz="16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US" sz="1600">
                <a:solidFill>
                  <a:schemeClr val="dk1"/>
                </a:solidFill>
                <a:latin typeface="Helvetica Neue"/>
                <a:ea typeface="Helvetica Neue"/>
                <a:cs typeface="Helvetica Neue"/>
                <a:sym typeface="Helvetica Neue"/>
              </a:rPr>
              <a:t>2017 HAD A $100K DONATION TO BUY A LOT ON INDUSTRIAL DRIVE</a:t>
            </a:r>
            <a:endParaRPr sz="16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sz="16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US" sz="1600">
                <a:solidFill>
                  <a:schemeClr val="dk1"/>
                </a:solidFill>
                <a:latin typeface="Helvetica Neue"/>
                <a:ea typeface="Helvetica Neue"/>
                <a:cs typeface="Helvetica Neue"/>
                <a:sym typeface="Helvetica Neue"/>
              </a:rPr>
              <a:t>2018 HIRED SAM MOSER TO DESIGNED A SHELTER THAT FIT THAT PROPERTY</a:t>
            </a:r>
            <a:endParaRPr sz="16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sz="16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US" sz="1600">
                <a:solidFill>
                  <a:schemeClr val="dk1"/>
                </a:solidFill>
                <a:latin typeface="Helvetica Neue"/>
                <a:ea typeface="Helvetica Neue"/>
                <a:cs typeface="Helvetica Neue"/>
                <a:sym typeface="Helvetica Neue"/>
              </a:rPr>
              <a:t>	STILL DIDN’T HAVE MONEY TO BUILD. </a:t>
            </a:r>
            <a:endParaRPr sz="1600">
              <a:solidFill>
                <a:schemeClr val="dk1"/>
              </a:solidFill>
              <a:latin typeface="Helvetica Neue"/>
              <a:ea typeface="Helvetica Neue"/>
              <a:cs typeface="Helvetica Neue"/>
              <a:sym typeface="Helvetica Neue"/>
            </a:endParaRPr>
          </a:p>
          <a:p>
            <a:pPr marL="0" lvl="0" indent="457200" algn="l" rtl="0">
              <a:spcBef>
                <a:spcPts val="0"/>
              </a:spcBef>
              <a:spcAft>
                <a:spcPts val="0"/>
              </a:spcAft>
              <a:buNone/>
            </a:pPr>
            <a:r>
              <a:rPr lang="en-US" sz="1600">
                <a:solidFill>
                  <a:schemeClr val="dk1"/>
                </a:solidFill>
                <a:latin typeface="Helvetica Neue"/>
                <a:ea typeface="Helvetica Neue"/>
                <a:cs typeface="Helvetica Neue"/>
                <a:sym typeface="Helvetica Neue"/>
              </a:rPr>
              <a:t>STARTED EXPLORING THE FEASIBILITY OF A CAPITAL CAMPAIGN</a:t>
            </a:r>
            <a:endParaRPr sz="16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sz="16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US" sz="1600">
                <a:solidFill>
                  <a:schemeClr val="dk1"/>
                </a:solidFill>
                <a:latin typeface="Helvetica Neue"/>
                <a:ea typeface="Helvetica Neue"/>
                <a:cs typeface="Helvetica Neue"/>
                <a:sym typeface="Helvetica Neue"/>
              </a:rPr>
              <a:t>MOVED THRIFT STORE TO 3949 HWY 411</a:t>
            </a:r>
            <a:endParaRPr sz="16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sz="16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US" sz="1600">
                <a:solidFill>
                  <a:schemeClr val="dk1"/>
                </a:solidFill>
                <a:latin typeface="Helvetica Neue"/>
                <a:ea typeface="Helvetica Neue"/>
                <a:cs typeface="Helvetica Neue"/>
                <a:sym typeface="Helvetica Neue"/>
              </a:rPr>
              <a:t>2019 JIM BARRETT STARTED NEGOTIATIONS WITH THE COUNTY FOR A MOU.  IT TOOK THREE YEARS.</a:t>
            </a:r>
            <a:endParaRPr sz="16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sz="16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US" sz="1600">
                <a:solidFill>
                  <a:schemeClr val="dk1"/>
                </a:solidFill>
                <a:latin typeface="Helvetica Neue"/>
                <a:ea typeface="Helvetica Neue"/>
                <a:cs typeface="Helvetica Neue"/>
                <a:sym typeface="Helvetica Neue"/>
              </a:rPr>
              <a:t>2020 COUNTY DEFUNDED THE SHELTER</a:t>
            </a:r>
            <a:endParaRPr sz="16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sz="1600">
              <a:solidFill>
                <a:schemeClr val="dk1"/>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4"/>
          <p:cNvSpPr txBox="1"/>
          <p:nvPr/>
        </p:nvSpPr>
        <p:spPr>
          <a:xfrm>
            <a:off x="1578876" y="185950"/>
            <a:ext cx="57135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600" b="1">
                <a:solidFill>
                  <a:srgbClr val="2E75B5"/>
                </a:solidFill>
                <a:latin typeface="Calibri"/>
                <a:ea typeface="Calibri"/>
                <a:cs typeface="Calibri"/>
                <a:sym typeface="Calibri"/>
              </a:rPr>
              <a:t>A LITTLE BIT OF HISTORY</a:t>
            </a:r>
            <a:endParaRPr sz="3600" b="1">
              <a:solidFill>
                <a:srgbClr val="2E75B5"/>
              </a:solidFill>
              <a:latin typeface="Calibri"/>
              <a:ea typeface="Calibri"/>
              <a:cs typeface="Calibri"/>
              <a:sym typeface="Calibri"/>
            </a:endParaRPr>
          </a:p>
        </p:txBody>
      </p:sp>
      <p:sp>
        <p:nvSpPr>
          <p:cNvPr id="154" name="Google Shape;154;p24"/>
          <p:cNvSpPr txBox="1"/>
          <p:nvPr/>
        </p:nvSpPr>
        <p:spPr>
          <a:xfrm>
            <a:off x="189225" y="832450"/>
            <a:ext cx="7923300" cy="560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1"/>
                </a:solidFill>
                <a:latin typeface="Helvetica Neue"/>
                <a:ea typeface="Helvetica Neue"/>
                <a:cs typeface="Helvetica Neue"/>
                <a:sym typeface="Helvetica Neue"/>
              </a:rPr>
              <a:t>2021 THE KEFAUVER FAMILY DONATED 3.29 ACRES ON KEFAUVER LANE FOR A NEW SHELTER</a:t>
            </a:r>
            <a:endParaRPr sz="16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sz="16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US" sz="1600">
                <a:solidFill>
                  <a:schemeClr val="dk1"/>
                </a:solidFill>
                <a:latin typeface="Helvetica Neue"/>
                <a:ea typeface="Helvetica Neue"/>
                <a:cs typeface="Helvetica Neue"/>
                <a:sym typeface="Helvetica Neue"/>
              </a:rPr>
              <a:t>BACK TO THE DRAWING BOARD TO DESIGN A SHELTER TO FIT THIS LAND.</a:t>
            </a:r>
            <a:endParaRPr sz="16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sz="16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US" sz="1600">
                <a:solidFill>
                  <a:schemeClr val="dk1"/>
                </a:solidFill>
                <a:latin typeface="Helvetica Neue"/>
                <a:ea typeface="Helvetica Neue"/>
                <a:cs typeface="Helvetica Neue"/>
                <a:sym typeface="Helvetica Neue"/>
              </a:rPr>
              <a:t>	THE PROPERTY WAS IN THE COUNTY NOT THE CITY</a:t>
            </a:r>
            <a:endParaRPr sz="16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sz="16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US" sz="1600">
                <a:solidFill>
                  <a:schemeClr val="dk1"/>
                </a:solidFill>
                <a:latin typeface="Helvetica Neue"/>
                <a:ea typeface="Helvetica Neue"/>
                <a:cs typeface="Helvetica Neue"/>
                <a:sym typeface="Helvetica Neue"/>
              </a:rPr>
              <a:t>TOOK ONE FULL YEAR FROM THE TIME THE DONATION WAS MADE UNTIL WE HAD TITLE. </a:t>
            </a:r>
            <a:endParaRPr sz="16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sz="16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US" sz="1600">
                <a:solidFill>
                  <a:schemeClr val="dk1"/>
                </a:solidFill>
                <a:latin typeface="Helvetica Neue"/>
                <a:ea typeface="Helvetica Neue"/>
                <a:cs typeface="Helvetica Neue"/>
                <a:sym typeface="Helvetica Neue"/>
              </a:rPr>
              <a:t>HAD TO WAIT TWO MONTHS FOR A SURVEY</a:t>
            </a:r>
            <a:endParaRPr sz="16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sz="16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US" sz="1600">
                <a:solidFill>
                  <a:schemeClr val="dk1"/>
                </a:solidFill>
                <a:latin typeface="Helvetica Neue"/>
                <a:ea typeface="Helvetica Neue"/>
                <a:cs typeface="Helvetica Neue"/>
                <a:sym typeface="Helvetica Neue"/>
              </a:rPr>
              <a:t>KEFAUVER LANE WAS NOT A DEDICATED ROAD. HAD CONVINCE MADISONVILLE THAT IT WAS DEDICATED.</a:t>
            </a:r>
            <a:endParaRPr sz="16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sz="16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US" sz="1600">
                <a:solidFill>
                  <a:schemeClr val="dk1"/>
                </a:solidFill>
                <a:latin typeface="Helvetica Neue"/>
                <a:ea typeface="Helvetica Neue"/>
                <a:cs typeface="Helvetica Neue"/>
                <a:sym typeface="Helvetica Neue"/>
              </a:rPr>
              <a:t>THERE WAS NO SEWER LINE ON KEFAUVER LANE</a:t>
            </a:r>
            <a:endParaRPr sz="16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sz="16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US" sz="1600">
                <a:solidFill>
                  <a:schemeClr val="dk1"/>
                </a:solidFill>
                <a:latin typeface="Helvetica Neue"/>
                <a:ea typeface="Helvetica Neue"/>
                <a:cs typeface="Helvetica Neue"/>
                <a:sym typeface="Helvetica Neue"/>
              </a:rPr>
              <a:t>PROPERTY WAS ANNEXED TO THE CITY OF MADISONVILLE.</a:t>
            </a:r>
            <a:endParaRPr sz="16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US" sz="1600">
                <a:solidFill>
                  <a:schemeClr val="dk1"/>
                </a:solidFill>
                <a:latin typeface="Helvetica Neue"/>
                <a:ea typeface="Helvetica Neue"/>
                <a:cs typeface="Helvetica Neue"/>
                <a:sym typeface="Helvetica Neue"/>
              </a:rPr>
              <a:t>	WATER SYSTEM</a:t>
            </a:r>
            <a:endParaRPr sz="16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US" sz="1600">
                <a:solidFill>
                  <a:schemeClr val="dk1"/>
                </a:solidFill>
                <a:latin typeface="Helvetica Neue"/>
                <a:ea typeface="Helvetica Neue"/>
                <a:cs typeface="Helvetica Neue"/>
                <a:sym typeface="Helvetica Neue"/>
              </a:rPr>
              <a:t>	POLICE PROTECTION</a:t>
            </a:r>
            <a:endParaRPr sz="16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US" sz="1600">
                <a:solidFill>
                  <a:schemeClr val="dk1"/>
                </a:solidFill>
                <a:latin typeface="Helvetica Neue"/>
                <a:ea typeface="Helvetica Neue"/>
                <a:cs typeface="Helvetica Neue"/>
                <a:sym typeface="Helvetica Neue"/>
              </a:rPr>
              <a:t>	FIRE PROTECTION</a:t>
            </a:r>
            <a:endParaRPr sz="16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sz="1600">
              <a:solidFill>
                <a:schemeClr val="dk1"/>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5"/>
          <p:cNvSpPr txBox="1"/>
          <p:nvPr/>
        </p:nvSpPr>
        <p:spPr>
          <a:xfrm>
            <a:off x="1578876" y="185950"/>
            <a:ext cx="57135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600" b="1">
                <a:solidFill>
                  <a:srgbClr val="2E75B5"/>
                </a:solidFill>
                <a:latin typeface="Calibri"/>
                <a:ea typeface="Calibri"/>
                <a:cs typeface="Calibri"/>
                <a:sym typeface="Calibri"/>
              </a:rPr>
              <a:t>A LITTLE BIT OF HISTORY</a:t>
            </a:r>
            <a:endParaRPr sz="3600" b="1">
              <a:solidFill>
                <a:srgbClr val="2E75B5"/>
              </a:solidFill>
              <a:latin typeface="Calibri"/>
              <a:ea typeface="Calibri"/>
              <a:cs typeface="Calibri"/>
              <a:sym typeface="Calibri"/>
            </a:endParaRPr>
          </a:p>
        </p:txBody>
      </p:sp>
      <p:sp>
        <p:nvSpPr>
          <p:cNvPr id="160" name="Google Shape;160;p25"/>
          <p:cNvSpPr txBox="1"/>
          <p:nvPr/>
        </p:nvSpPr>
        <p:spPr>
          <a:xfrm>
            <a:off x="473975" y="1589425"/>
            <a:ext cx="7923300" cy="289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1"/>
                </a:solidFill>
                <a:latin typeface="Helvetica Neue"/>
                <a:ea typeface="Helvetica Neue"/>
                <a:cs typeface="Helvetica Neue"/>
                <a:sym typeface="Helvetica Neue"/>
              </a:rPr>
              <a:t>2022 CAPITAL CAMPAIGN</a:t>
            </a:r>
            <a:endParaRPr sz="16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US" sz="1600">
                <a:solidFill>
                  <a:schemeClr val="dk1"/>
                </a:solidFill>
                <a:latin typeface="Helvetica Neue"/>
                <a:ea typeface="Helvetica Neue"/>
                <a:cs typeface="Helvetica Neue"/>
                <a:sym typeface="Helvetica Neue"/>
              </a:rPr>
              <a:t>	HAVE RAISED APPROXIMATELY 2 MILLION IN 0NE YEAR.</a:t>
            </a:r>
            <a:endParaRPr sz="16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sz="16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US" sz="1600">
                <a:solidFill>
                  <a:schemeClr val="dk1"/>
                </a:solidFill>
                <a:latin typeface="Helvetica Neue"/>
                <a:ea typeface="Helvetica Neue"/>
                <a:cs typeface="Helvetica Neue"/>
                <a:sym typeface="Helvetica Neue"/>
              </a:rPr>
              <a:t>	BUILDING PLANS WERE APPROVED BY THE BOD</a:t>
            </a:r>
            <a:endParaRPr sz="16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sz="16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US" sz="1600">
                <a:solidFill>
                  <a:schemeClr val="dk1"/>
                </a:solidFill>
                <a:latin typeface="Helvetica Neue"/>
                <a:ea typeface="Helvetica Neue"/>
                <a:cs typeface="Helvetica Neue"/>
                <a:sym typeface="Helvetica Neue"/>
              </a:rPr>
              <a:t>2023 ADVERTISED FOR BIDS IN JANUARY </a:t>
            </a:r>
            <a:endParaRPr sz="16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sz="16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US" sz="1600">
                <a:solidFill>
                  <a:schemeClr val="dk1"/>
                </a:solidFill>
                <a:latin typeface="Helvetica Neue"/>
                <a:ea typeface="Helvetica Neue"/>
                <a:cs typeface="Helvetica Neue"/>
                <a:sym typeface="Helvetica Neue"/>
              </a:rPr>
              <a:t>	SIGNED CONTRACTS MARCH 2023</a:t>
            </a:r>
            <a:endParaRPr sz="16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sz="16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US" sz="1600">
                <a:solidFill>
                  <a:schemeClr val="dk1"/>
                </a:solidFill>
                <a:latin typeface="Helvetica Neue"/>
                <a:ea typeface="Helvetica Neue"/>
                <a:cs typeface="Helvetica Neue"/>
                <a:sym typeface="Helvetica Neue"/>
              </a:rPr>
              <a:t>	CONSTRUCTION TO BEGIN 2Q 2023 </a:t>
            </a:r>
            <a:endParaRPr sz="16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sz="1600">
              <a:solidFill>
                <a:schemeClr val="dk1"/>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6"/>
          <p:cNvSpPr txBox="1"/>
          <p:nvPr/>
        </p:nvSpPr>
        <p:spPr>
          <a:xfrm>
            <a:off x="1497751" y="3727625"/>
            <a:ext cx="57135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600" b="1">
                <a:solidFill>
                  <a:srgbClr val="2E75B5"/>
                </a:solidFill>
                <a:latin typeface="Calibri"/>
                <a:ea typeface="Calibri"/>
                <a:cs typeface="Calibri"/>
                <a:sym typeface="Calibri"/>
              </a:rPr>
              <a:t>CAPITAL CAMPAIGN</a:t>
            </a:r>
            <a:endParaRPr sz="3600" b="1">
              <a:solidFill>
                <a:srgbClr val="2E75B5"/>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200"/>
              <a:buFont typeface="Arial"/>
              <a:buNone/>
            </a:pPr>
            <a:r>
              <a:rPr lang="en-US" sz="3600" b="1">
                <a:solidFill>
                  <a:srgbClr val="2E75B5"/>
                </a:solidFill>
                <a:latin typeface="Calibri"/>
                <a:ea typeface="Calibri"/>
                <a:cs typeface="Calibri"/>
                <a:sym typeface="Calibri"/>
              </a:rPr>
              <a:t>CHERYL ULMER</a:t>
            </a:r>
            <a:endParaRPr sz="3600" b="1">
              <a:solidFill>
                <a:srgbClr val="2E75B5"/>
              </a:solidFill>
              <a:latin typeface="Calibri"/>
              <a:ea typeface="Calibri"/>
              <a:cs typeface="Calibri"/>
              <a:sym typeface="Calibri"/>
            </a:endParaRPr>
          </a:p>
        </p:txBody>
      </p:sp>
      <p:pic>
        <p:nvPicPr>
          <p:cNvPr id="166" name="Google Shape;166;p26"/>
          <p:cNvPicPr preferRelativeResize="0"/>
          <p:nvPr/>
        </p:nvPicPr>
        <p:blipFill>
          <a:blip r:embed="rId3">
            <a:alphaModFix/>
          </a:blip>
          <a:stretch>
            <a:fillRect/>
          </a:stretch>
        </p:blipFill>
        <p:spPr>
          <a:xfrm>
            <a:off x="3315550" y="115100"/>
            <a:ext cx="1921160" cy="32831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7"/>
          <p:cNvSpPr txBox="1"/>
          <p:nvPr/>
        </p:nvSpPr>
        <p:spPr>
          <a:xfrm>
            <a:off x="2388010" y="203981"/>
            <a:ext cx="35694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a:solidFill>
                  <a:srgbClr val="2E75B5"/>
                </a:solidFill>
                <a:latin typeface="Calibri"/>
                <a:ea typeface="Calibri"/>
                <a:cs typeface="Calibri"/>
                <a:sym typeface="Calibri"/>
              </a:rPr>
              <a:t>Capital Campaign</a:t>
            </a:r>
            <a:endParaRPr sz="1400" b="0" i="0" u="none" strike="noStrike" cap="none">
              <a:solidFill>
                <a:srgbClr val="000000"/>
              </a:solidFill>
              <a:latin typeface="Arial"/>
              <a:ea typeface="Arial"/>
              <a:cs typeface="Arial"/>
              <a:sym typeface="Arial"/>
            </a:endParaRPr>
          </a:p>
        </p:txBody>
      </p:sp>
      <p:sp>
        <p:nvSpPr>
          <p:cNvPr id="172" name="Google Shape;172;p27"/>
          <p:cNvSpPr txBox="1"/>
          <p:nvPr/>
        </p:nvSpPr>
        <p:spPr>
          <a:xfrm>
            <a:off x="404400" y="1507119"/>
            <a:ext cx="8335200" cy="5079600"/>
          </a:xfrm>
          <a:prstGeom prst="rect">
            <a:avLst/>
          </a:prstGeom>
          <a:noFill/>
          <a:ln>
            <a:noFill/>
          </a:ln>
        </p:spPr>
        <p:txBody>
          <a:bodyPr spcFirstLastPara="1" wrap="square" lIns="91425" tIns="45700" rIns="91425" bIns="45700" anchor="t" anchorCtr="0">
            <a:spAutoFit/>
          </a:bodyPr>
          <a:lstStyle/>
          <a:p>
            <a:pPr marL="457200" marR="0" lvl="0" indent="-342900" algn="l" rtl="0">
              <a:lnSpc>
                <a:spcPct val="100000"/>
              </a:lnSpc>
              <a:spcBef>
                <a:spcPts val="0"/>
              </a:spcBef>
              <a:spcAft>
                <a:spcPts val="0"/>
              </a:spcAft>
              <a:buSzPts val="1800"/>
              <a:buFont typeface="Calibri"/>
              <a:buChar char="●"/>
            </a:pPr>
            <a:r>
              <a:rPr lang="en-US" sz="1800" dirty="0">
                <a:latin typeface="Calibri"/>
                <a:ea typeface="Calibri"/>
                <a:cs typeface="Calibri"/>
                <a:sym typeface="Calibri"/>
              </a:rPr>
              <a:t>Steering Committee formed May 2022</a:t>
            </a:r>
            <a:endParaRPr sz="1800" dirty="0">
              <a:latin typeface="Calibri"/>
              <a:ea typeface="Calibri"/>
              <a:cs typeface="Calibri"/>
              <a:sym typeface="Calibri"/>
            </a:endParaRPr>
          </a:p>
          <a:p>
            <a:pPr marL="457200" marR="0" lvl="0" indent="-342900" algn="l" rtl="0">
              <a:lnSpc>
                <a:spcPct val="100000"/>
              </a:lnSpc>
              <a:spcBef>
                <a:spcPts val="0"/>
              </a:spcBef>
              <a:spcAft>
                <a:spcPts val="0"/>
              </a:spcAft>
              <a:buSzPts val="1800"/>
              <a:buFont typeface="Calibri"/>
              <a:buChar char="●"/>
            </a:pPr>
            <a:r>
              <a:rPr lang="en-US" sz="1800" dirty="0">
                <a:latin typeface="Calibri"/>
                <a:ea typeface="Calibri"/>
                <a:cs typeface="Calibri"/>
                <a:sym typeface="Calibri"/>
              </a:rPr>
              <a:t>Members</a:t>
            </a:r>
            <a:endParaRPr sz="1800" dirty="0">
              <a:latin typeface="Calibri"/>
              <a:ea typeface="Calibri"/>
              <a:cs typeface="Calibri"/>
              <a:sym typeface="Calibri"/>
            </a:endParaRPr>
          </a:p>
          <a:p>
            <a:pPr marL="914400" marR="0" lvl="1" indent="-342900" algn="l" rtl="0">
              <a:lnSpc>
                <a:spcPct val="100000"/>
              </a:lnSpc>
              <a:spcBef>
                <a:spcPts val="0"/>
              </a:spcBef>
              <a:spcAft>
                <a:spcPts val="0"/>
              </a:spcAft>
              <a:buSzPts val="1800"/>
              <a:buFont typeface="Calibri"/>
              <a:buChar char="○"/>
            </a:pPr>
            <a:r>
              <a:rPr lang="en-US" sz="1800" dirty="0">
                <a:latin typeface="Calibri"/>
                <a:ea typeface="Calibri"/>
                <a:cs typeface="Calibri"/>
                <a:sym typeface="Calibri"/>
              </a:rPr>
              <a:t>Cheryl  Ulmer, Chair</a:t>
            </a:r>
            <a:endParaRPr sz="1800" dirty="0">
              <a:latin typeface="Calibri"/>
              <a:ea typeface="Calibri"/>
              <a:cs typeface="Calibri"/>
              <a:sym typeface="Calibri"/>
            </a:endParaRPr>
          </a:p>
          <a:p>
            <a:pPr marL="914400" marR="0" lvl="1" indent="-342900" algn="l" rtl="0">
              <a:lnSpc>
                <a:spcPct val="100000"/>
              </a:lnSpc>
              <a:spcBef>
                <a:spcPts val="0"/>
              </a:spcBef>
              <a:spcAft>
                <a:spcPts val="0"/>
              </a:spcAft>
              <a:buSzPts val="1800"/>
              <a:buFont typeface="Calibri"/>
              <a:buChar char="○"/>
            </a:pPr>
            <a:r>
              <a:rPr lang="en-US" sz="1800" dirty="0">
                <a:latin typeface="Calibri"/>
                <a:ea typeface="Calibri"/>
                <a:cs typeface="Calibri"/>
                <a:sym typeface="Calibri"/>
              </a:rPr>
              <a:t>Teresa Underwood</a:t>
            </a:r>
            <a:endParaRPr sz="1800" dirty="0">
              <a:latin typeface="Calibri"/>
              <a:ea typeface="Calibri"/>
              <a:cs typeface="Calibri"/>
              <a:sym typeface="Calibri"/>
            </a:endParaRPr>
          </a:p>
          <a:p>
            <a:pPr marL="914400" marR="0" lvl="1" indent="-342900" algn="l" rtl="0">
              <a:lnSpc>
                <a:spcPct val="100000"/>
              </a:lnSpc>
              <a:spcBef>
                <a:spcPts val="0"/>
              </a:spcBef>
              <a:spcAft>
                <a:spcPts val="0"/>
              </a:spcAft>
              <a:buSzPts val="1800"/>
              <a:buFont typeface="Calibri"/>
              <a:buChar char="○"/>
            </a:pPr>
            <a:r>
              <a:rPr lang="en-US" sz="1800" dirty="0">
                <a:latin typeface="Calibri"/>
                <a:ea typeface="Calibri"/>
                <a:cs typeface="Calibri"/>
                <a:sym typeface="Calibri"/>
              </a:rPr>
              <a:t>Jim Barrett</a:t>
            </a:r>
            <a:endParaRPr sz="1800" dirty="0">
              <a:latin typeface="Calibri"/>
              <a:ea typeface="Calibri"/>
              <a:cs typeface="Calibri"/>
              <a:sym typeface="Calibri"/>
            </a:endParaRPr>
          </a:p>
          <a:p>
            <a:pPr marL="914400" marR="0" lvl="1" indent="-342900" algn="l" rtl="0">
              <a:lnSpc>
                <a:spcPct val="100000"/>
              </a:lnSpc>
              <a:spcBef>
                <a:spcPts val="0"/>
              </a:spcBef>
              <a:spcAft>
                <a:spcPts val="0"/>
              </a:spcAft>
              <a:buSzPts val="1800"/>
              <a:buFont typeface="Calibri"/>
              <a:buChar char="○"/>
            </a:pPr>
            <a:r>
              <a:rPr lang="en-US" sz="1800" dirty="0">
                <a:latin typeface="Calibri"/>
                <a:ea typeface="Calibri"/>
                <a:cs typeface="Calibri"/>
                <a:sym typeface="Calibri"/>
              </a:rPr>
              <a:t>Scott Shapiro</a:t>
            </a:r>
            <a:endParaRPr sz="1800" dirty="0">
              <a:latin typeface="Calibri"/>
              <a:ea typeface="Calibri"/>
              <a:cs typeface="Calibri"/>
              <a:sym typeface="Calibri"/>
            </a:endParaRPr>
          </a:p>
          <a:p>
            <a:pPr marL="457200" marR="0" lvl="0" indent="-342900" algn="l" rtl="0">
              <a:lnSpc>
                <a:spcPct val="100000"/>
              </a:lnSpc>
              <a:spcBef>
                <a:spcPts val="0"/>
              </a:spcBef>
              <a:spcAft>
                <a:spcPts val="0"/>
              </a:spcAft>
              <a:buSzPts val="1800"/>
              <a:buFont typeface="Calibri"/>
              <a:buChar char="●"/>
            </a:pPr>
            <a:r>
              <a:rPr lang="en-US" sz="1800" dirty="0">
                <a:latin typeface="Calibri"/>
                <a:ea typeface="Calibri"/>
                <a:cs typeface="Calibri"/>
                <a:sym typeface="Calibri"/>
              </a:rPr>
              <a:t>Standard campaign steering committee is comprised of 5-10 people and extends over 2-5 years.</a:t>
            </a:r>
            <a:endParaRPr sz="1800" dirty="0">
              <a:latin typeface="Calibri"/>
              <a:ea typeface="Calibri"/>
              <a:cs typeface="Calibri"/>
              <a:sym typeface="Calibri"/>
            </a:endParaRPr>
          </a:p>
          <a:p>
            <a:pPr marL="457200" marR="0" lvl="0" indent="-342900" algn="l" rtl="0">
              <a:lnSpc>
                <a:spcPct val="100000"/>
              </a:lnSpc>
              <a:spcBef>
                <a:spcPts val="0"/>
              </a:spcBef>
              <a:spcAft>
                <a:spcPts val="0"/>
              </a:spcAft>
              <a:buSzPts val="1800"/>
              <a:buFont typeface="Calibri"/>
              <a:buChar char="●"/>
            </a:pPr>
            <a:r>
              <a:rPr lang="en-US" sz="1800" dirty="0">
                <a:latin typeface="Calibri"/>
                <a:ea typeface="Calibri"/>
                <a:cs typeface="Calibri"/>
                <a:sym typeface="Calibri"/>
              </a:rPr>
              <a:t>A small group of people have raised an impressive  amount of donations and pledges in a relatively short  amount of time.  It will take everyone to reach our goal.</a:t>
            </a:r>
            <a:endParaRPr sz="1800" dirty="0">
              <a:latin typeface="Calibri"/>
              <a:ea typeface="Calibri"/>
              <a:cs typeface="Calibri"/>
              <a:sym typeface="Calibri"/>
            </a:endParaRPr>
          </a:p>
          <a:p>
            <a:pPr marL="457200" marR="0" lvl="0" indent="-342900" algn="l" rtl="0">
              <a:lnSpc>
                <a:spcPct val="100000"/>
              </a:lnSpc>
              <a:spcBef>
                <a:spcPts val="0"/>
              </a:spcBef>
              <a:spcAft>
                <a:spcPts val="0"/>
              </a:spcAft>
              <a:buSzPts val="1800"/>
              <a:buFont typeface="Calibri"/>
              <a:buChar char="●"/>
            </a:pPr>
            <a:r>
              <a:rPr lang="en-US" sz="1800" dirty="0">
                <a:latin typeface="Calibri"/>
                <a:ea typeface="Calibri"/>
                <a:cs typeface="Calibri"/>
                <a:sym typeface="Calibri"/>
              </a:rPr>
              <a:t>To date the committee has raised ~$2.5 million of the $4.3 million in the building fund.  Board and other restricted donations comprise the rest.</a:t>
            </a:r>
            <a:endParaRPr sz="1800" dirty="0">
              <a:latin typeface="Calibri"/>
              <a:ea typeface="Calibri"/>
              <a:cs typeface="Calibri"/>
              <a:sym typeface="Calibri"/>
            </a:endParaRPr>
          </a:p>
          <a:p>
            <a:pPr marL="457200" marR="0" lvl="0" indent="-342900" algn="l" rtl="0">
              <a:lnSpc>
                <a:spcPct val="100000"/>
              </a:lnSpc>
              <a:spcBef>
                <a:spcPts val="0"/>
              </a:spcBef>
              <a:spcAft>
                <a:spcPts val="0"/>
              </a:spcAft>
              <a:buSzPts val="1800"/>
              <a:buFont typeface="Calibri"/>
              <a:buChar char="●"/>
            </a:pPr>
            <a:r>
              <a:rPr lang="en-US" sz="1800" dirty="0">
                <a:latin typeface="Calibri"/>
                <a:ea typeface="Calibri"/>
                <a:cs typeface="Calibri"/>
                <a:sym typeface="Calibri"/>
              </a:rPr>
              <a:t>We are $500,00 short of our phase 1 goal</a:t>
            </a:r>
            <a:endParaRPr sz="1800" dirty="0">
              <a:latin typeface="Calibri"/>
              <a:ea typeface="Calibri"/>
              <a:cs typeface="Calibri"/>
              <a:sym typeface="Calibri"/>
            </a:endParaRPr>
          </a:p>
          <a:p>
            <a:pPr marL="457200" marR="0" lvl="0" indent="-342900" algn="l" rtl="0">
              <a:lnSpc>
                <a:spcPct val="100000"/>
              </a:lnSpc>
              <a:spcBef>
                <a:spcPts val="0"/>
              </a:spcBef>
              <a:spcAft>
                <a:spcPts val="0"/>
              </a:spcAft>
              <a:buSzPts val="1800"/>
              <a:buFont typeface="Calibri"/>
              <a:buChar char="●"/>
            </a:pPr>
            <a:r>
              <a:rPr lang="en-US" sz="1800" dirty="0">
                <a:latin typeface="Calibri"/>
                <a:ea typeface="Calibri"/>
                <a:cs typeface="Calibri"/>
                <a:sym typeface="Calibri"/>
              </a:rPr>
              <a:t>The committee will continue to campaign for additional donations and pledges until we open  our doors in 2024.  Date TBD.</a:t>
            </a:r>
            <a:endParaRPr sz="1800" dirty="0">
              <a:latin typeface="Calibri"/>
              <a:ea typeface="Calibri"/>
              <a:cs typeface="Calibri"/>
              <a:sym typeface="Calibri"/>
            </a:endParaRPr>
          </a:p>
          <a:p>
            <a:pPr marL="3200400" marR="0" lvl="0" indent="0" algn="l" rtl="0">
              <a:lnSpc>
                <a:spcPct val="100000"/>
              </a:lnSpc>
              <a:spcBef>
                <a:spcPts val="0"/>
              </a:spcBef>
              <a:spcAft>
                <a:spcPts val="0"/>
              </a:spcAft>
              <a:buNone/>
            </a:pPr>
            <a:r>
              <a:rPr lang="en-US" sz="1800" dirty="0">
                <a:latin typeface="Calibri"/>
                <a:ea typeface="Calibri"/>
                <a:cs typeface="Calibri"/>
                <a:sym typeface="Calibri"/>
              </a:rPr>
              <a:t>	</a:t>
            </a:r>
            <a:endParaRPr sz="1800"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p:txBody>
      </p:sp>
      <p:pic>
        <p:nvPicPr>
          <p:cNvPr id="173" name="Google Shape;173;p27"/>
          <p:cNvPicPr preferRelativeResize="0"/>
          <p:nvPr/>
        </p:nvPicPr>
        <p:blipFill>
          <a:blip r:embed="rId3">
            <a:alphaModFix/>
          </a:blip>
          <a:stretch>
            <a:fillRect/>
          </a:stretch>
        </p:blipFill>
        <p:spPr>
          <a:xfrm>
            <a:off x="7265325" y="48675"/>
            <a:ext cx="1297274" cy="22169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8"/>
          <p:cNvSpPr txBox="1"/>
          <p:nvPr/>
        </p:nvSpPr>
        <p:spPr>
          <a:xfrm>
            <a:off x="1335551" y="2069425"/>
            <a:ext cx="57135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600" b="1">
                <a:solidFill>
                  <a:srgbClr val="2E75B5"/>
                </a:solidFill>
                <a:latin typeface="Calibri"/>
                <a:ea typeface="Calibri"/>
                <a:cs typeface="Calibri"/>
                <a:sym typeface="Calibri"/>
              </a:rPr>
              <a:t>THE NEW  SHELTER</a:t>
            </a:r>
            <a:endParaRPr sz="3600" b="1">
              <a:solidFill>
                <a:srgbClr val="2E75B5"/>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200"/>
              <a:buFont typeface="Arial"/>
              <a:buNone/>
            </a:pPr>
            <a:r>
              <a:rPr lang="en-US" sz="3600" b="1">
                <a:solidFill>
                  <a:srgbClr val="2E75B5"/>
                </a:solidFill>
                <a:latin typeface="Calibri"/>
                <a:ea typeface="Calibri"/>
                <a:cs typeface="Calibri"/>
                <a:sym typeface="Calibri"/>
              </a:rPr>
              <a:t>BOB KORTS</a:t>
            </a:r>
            <a:endParaRPr sz="3600" b="1">
              <a:solidFill>
                <a:srgbClr val="2E75B5"/>
              </a:solidFill>
              <a:latin typeface="Calibri"/>
              <a:ea typeface="Calibri"/>
              <a:cs typeface="Calibri"/>
              <a:sym typeface="Calibri"/>
            </a:endParaRPr>
          </a:p>
        </p:txBody>
      </p:sp>
      <p:pic>
        <p:nvPicPr>
          <p:cNvPr id="179" name="Google Shape;179;p28"/>
          <p:cNvPicPr preferRelativeResize="0"/>
          <p:nvPr/>
        </p:nvPicPr>
        <p:blipFill>
          <a:blip r:embed="rId3">
            <a:alphaModFix/>
          </a:blip>
          <a:stretch>
            <a:fillRect/>
          </a:stretch>
        </p:blipFill>
        <p:spPr>
          <a:xfrm>
            <a:off x="7317400" y="178175"/>
            <a:ext cx="1276325" cy="12763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9"/>
          <p:cNvSpPr txBox="1"/>
          <p:nvPr/>
        </p:nvSpPr>
        <p:spPr>
          <a:xfrm>
            <a:off x="2388010" y="203981"/>
            <a:ext cx="35694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2E75B5"/>
                </a:solidFill>
                <a:latin typeface="Calibri"/>
                <a:ea typeface="Calibri"/>
                <a:cs typeface="Calibri"/>
                <a:sym typeface="Calibri"/>
              </a:rPr>
              <a:t>New Shelter Project</a:t>
            </a:r>
            <a:endParaRPr sz="1400" b="0" i="0" u="none" strike="noStrike" cap="none">
              <a:solidFill>
                <a:srgbClr val="000000"/>
              </a:solidFill>
              <a:latin typeface="Arial"/>
              <a:ea typeface="Arial"/>
              <a:cs typeface="Arial"/>
              <a:sym typeface="Arial"/>
            </a:endParaRPr>
          </a:p>
        </p:txBody>
      </p:sp>
      <p:sp>
        <p:nvSpPr>
          <p:cNvPr id="185" name="Google Shape;185;p29"/>
          <p:cNvSpPr txBox="1"/>
          <p:nvPr/>
        </p:nvSpPr>
        <p:spPr>
          <a:xfrm>
            <a:off x="342900" y="786204"/>
            <a:ext cx="8335200" cy="618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C00000"/>
                </a:solidFill>
                <a:latin typeface="Calibri"/>
                <a:ea typeface="Calibri"/>
                <a:cs typeface="Calibri"/>
                <a:sym typeface="Calibri"/>
              </a:rPr>
              <a:t>					</a:t>
            </a:r>
            <a:r>
              <a:rPr lang="en-US" sz="2400" b="0" i="0" u="none" strike="noStrike" cap="none">
                <a:solidFill>
                  <a:srgbClr val="C00000"/>
                </a:solidFill>
                <a:latin typeface="Calibri"/>
                <a:ea typeface="Calibri"/>
                <a:cs typeface="Calibri"/>
                <a:sym typeface="Calibri"/>
              </a:rPr>
              <a:t>Recent Developments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Bids for the project were requested and received.  Three firms bid, two declined.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The Board selected Rouse Construction, the low bidder.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 large grant application from a foundation was declined but a very large pledge was 	received from a donor.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To eliminate the gap between the cost and the funds available Rouse identified 	several possible cost reductions in materials.  Also, our Design and Build Committee identified the construction elements that could be delayed until after the initial build (added back as additional funds are raised).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The Board decided to begin construction, with cost reductions, as soon as possible.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r>
              <a:rPr lang="en-US" sz="1800">
                <a:solidFill>
                  <a:schemeClr val="dk1"/>
                </a:solidFill>
                <a:latin typeface="Calibri"/>
                <a:ea typeface="Calibri"/>
                <a:cs typeface="Calibri"/>
                <a:sym typeface="Calibri"/>
              </a:rPr>
              <a:t>T</a:t>
            </a:r>
            <a:r>
              <a:rPr lang="en-US" sz="1800" b="0" i="0" u="none" strike="noStrike" cap="none">
                <a:solidFill>
                  <a:schemeClr val="dk1"/>
                </a:solidFill>
                <a:latin typeface="Calibri"/>
                <a:ea typeface="Calibri"/>
                <a:cs typeface="Calibri"/>
                <a:sym typeface="Calibri"/>
              </a:rPr>
              <a:t>he contract with Rouse was signed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 presentation was made to the county commissioners (6 of 10 are newly elected)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emphasizing that both parties need to be committed partners.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The county indicated a willingness to increase their payment under the contract.</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a:solidFill>
                  <a:schemeClr val="dk1"/>
                </a:solidFill>
                <a:latin typeface="Calibri"/>
                <a:ea typeface="Calibri"/>
                <a:cs typeface="Calibri"/>
                <a:sym typeface="Calibri"/>
              </a:rPr>
              <a:t>	Contract to be signed at the ground breaking.</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0"/>
          <p:cNvSpPr txBox="1"/>
          <p:nvPr/>
        </p:nvSpPr>
        <p:spPr>
          <a:xfrm>
            <a:off x="2250830" y="378068"/>
            <a:ext cx="4553106"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C00000"/>
                </a:solidFill>
                <a:latin typeface="Calibri"/>
                <a:ea typeface="Calibri"/>
                <a:cs typeface="Calibri"/>
                <a:sym typeface="Calibri"/>
              </a:rPr>
              <a:t>What have we contracted to build?</a:t>
            </a:r>
            <a:endParaRPr sz="1400" b="0" i="0" u="none" strike="noStrike" cap="none">
              <a:solidFill>
                <a:srgbClr val="000000"/>
              </a:solidFill>
              <a:latin typeface="Arial"/>
              <a:ea typeface="Arial"/>
              <a:cs typeface="Arial"/>
              <a:sym typeface="Arial"/>
            </a:endParaRPr>
          </a:p>
        </p:txBody>
      </p:sp>
      <p:sp>
        <p:nvSpPr>
          <p:cNvPr id="191" name="Google Shape;191;p30"/>
          <p:cNvSpPr txBox="1"/>
          <p:nvPr/>
        </p:nvSpPr>
        <p:spPr>
          <a:xfrm flipH="1">
            <a:off x="1304540" y="1370338"/>
            <a:ext cx="6894900" cy="249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chemeClr val="dk1"/>
                </a:solidFill>
                <a:latin typeface="Calibri"/>
                <a:ea typeface="Calibri"/>
                <a:cs typeface="Calibri"/>
                <a:sym typeface="Calibri"/>
              </a:rPr>
              <a:t>Delayed items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The slab, the interior build out, and furnishings of Phases 2 and 3</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-Animal Control Intake -Phase 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 storage room - Phase 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-The meeting room -Phase 3</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-MCFA office area - Phase 3</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Perimeter fencing and dog exercise areas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30"/>
          <p:cNvSpPr txBox="1"/>
          <p:nvPr/>
        </p:nvSpPr>
        <p:spPr>
          <a:xfrm>
            <a:off x="707210" y="963347"/>
            <a:ext cx="778617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The entire structure, including the exterior shell of all phases as designed less:</a:t>
            </a:r>
            <a:endParaRPr sz="1400" b="0" i="0" u="none" strike="noStrike" cap="none">
              <a:solidFill>
                <a:srgbClr val="000000"/>
              </a:solidFill>
              <a:latin typeface="Arial"/>
              <a:ea typeface="Arial"/>
              <a:cs typeface="Arial"/>
              <a:sym typeface="Arial"/>
            </a:endParaRPr>
          </a:p>
        </p:txBody>
      </p:sp>
      <p:sp>
        <p:nvSpPr>
          <p:cNvPr id="193" name="Google Shape;193;p30"/>
          <p:cNvSpPr txBox="1"/>
          <p:nvPr/>
        </p:nvSpPr>
        <p:spPr>
          <a:xfrm>
            <a:off x="1185432" y="4107425"/>
            <a:ext cx="65349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chemeClr val="dk1"/>
                </a:solidFill>
                <a:latin typeface="Calibri"/>
                <a:ea typeface="Calibri"/>
                <a:cs typeface="Calibri"/>
                <a:sym typeface="Calibri"/>
              </a:rPr>
              <a:t>Changes in materials to lower costs but not functionality.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194" name="Google Shape;194;p30"/>
          <p:cNvSpPr txBox="1"/>
          <p:nvPr/>
        </p:nvSpPr>
        <p:spPr>
          <a:xfrm>
            <a:off x="325687" y="5956460"/>
            <a:ext cx="840339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2E75B5"/>
                </a:solidFill>
                <a:latin typeface="Calibri"/>
                <a:ea typeface="Calibri"/>
                <a:cs typeface="Calibri"/>
                <a:sym typeface="Calibri"/>
              </a:rPr>
              <a:t>Total cost with architect fees, site preparation, furnishings, etc is approximately $4.5M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1"/>
          <p:cNvSpPr txBox="1"/>
          <p:nvPr/>
        </p:nvSpPr>
        <p:spPr>
          <a:xfrm>
            <a:off x="832104" y="917912"/>
            <a:ext cx="7479900" cy="434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An </a:t>
            </a:r>
            <a:r>
              <a:rPr lang="en-US" sz="2000" b="0" i="0" u="sng" strike="noStrike" cap="none">
                <a:solidFill>
                  <a:schemeClr val="dk1"/>
                </a:solidFill>
                <a:latin typeface="Calibri"/>
                <a:ea typeface="Calibri"/>
                <a:cs typeface="Calibri"/>
                <a:sym typeface="Calibri"/>
              </a:rPr>
              <a:t>operational</a:t>
            </a:r>
            <a:r>
              <a:rPr lang="en-US" sz="2000" b="0" i="0" u="none" strike="noStrike" cap="none">
                <a:solidFill>
                  <a:schemeClr val="dk1"/>
                </a:solidFill>
                <a:latin typeface="Calibri"/>
                <a:ea typeface="Calibri"/>
                <a:cs typeface="Calibri"/>
                <a:sym typeface="Calibri"/>
              </a:rPr>
              <a:t> animal shelter built to construction specifications for a long life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	A nice place to work or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High end HVAC systems for a healthy facility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Proper lighting throughout the building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Wider aisles for efficient operation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Ten percent more dog housing, 20% more cat housing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Medical Suite, both exam and surgery, with sufficient space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Both public and staff restrooms</a:t>
            </a:r>
            <a:endParaRPr sz="1400" b="0" i="0" u="none" strike="noStrike" cap="none">
              <a:solidFill>
                <a:srgbClr val="000000"/>
              </a:solidFill>
              <a:latin typeface="Arial"/>
              <a:ea typeface="Arial"/>
              <a:cs typeface="Arial"/>
              <a:sym typeface="Arial"/>
            </a:endParaRPr>
          </a:p>
        </p:txBody>
      </p:sp>
      <p:sp>
        <p:nvSpPr>
          <p:cNvPr id="200" name="Google Shape;200;p31"/>
          <p:cNvSpPr txBox="1"/>
          <p:nvPr/>
        </p:nvSpPr>
        <p:spPr>
          <a:xfrm>
            <a:off x="2040518" y="332348"/>
            <a:ext cx="380918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C00000"/>
                </a:solidFill>
                <a:latin typeface="Calibri"/>
                <a:ea typeface="Calibri"/>
                <a:cs typeface="Calibri"/>
                <a:sym typeface="Calibri"/>
              </a:rPr>
              <a:t>This initial build will provide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p:nvPr/>
        </p:nvSpPr>
        <p:spPr>
          <a:xfrm>
            <a:off x="1335551" y="2069425"/>
            <a:ext cx="57135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600" b="1">
                <a:solidFill>
                  <a:srgbClr val="2E75B5"/>
                </a:solidFill>
                <a:latin typeface="Calibri"/>
                <a:ea typeface="Calibri"/>
                <a:cs typeface="Calibri"/>
                <a:sym typeface="Calibri"/>
              </a:rPr>
              <a:t>FINANCIAL REVIEW</a:t>
            </a:r>
            <a:endParaRPr sz="3600" b="1">
              <a:solidFill>
                <a:srgbClr val="2E75B5"/>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200"/>
              <a:buFont typeface="Arial"/>
              <a:buNone/>
            </a:pPr>
            <a:r>
              <a:rPr lang="en-US" sz="3600" b="1">
                <a:solidFill>
                  <a:srgbClr val="2E75B5"/>
                </a:solidFill>
                <a:latin typeface="Calibri"/>
                <a:ea typeface="Calibri"/>
                <a:cs typeface="Calibri"/>
                <a:sym typeface="Calibri"/>
              </a:rPr>
              <a:t>GLENN EDWARDS</a:t>
            </a:r>
            <a:endParaRPr sz="3600" b="1">
              <a:solidFill>
                <a:srgbClr val="2E75B5"/>
              </a:solidFill>
              <a:latin typeface="Calibri"/>
              <a:ea typeface="Calibri"/>
              <a:cs typeface="Calibri"/>
              <a:sym typeface="Calibri"/>
            </a:endParaRPr>
          </a:p>
        </p:txBody>
      </p:sp>
      <p:pic>
        <p:nvPicPr>
          <p:cNvPr id="92" name="Google Shape;92;p14"/>
          <p:cNvPicPr preferRelativeResize="0"/>
          <p:nvPr/>
        </p:nvPicPr>
        <p:blipFill>
          <a:blip r:embed="rId3">
            <a:alphaModFix/>
          </a:blip>
          <a:stretch>
            <a:fillRect/>
          </a:stretch>
        </p:blipFill>
        <p:spPr>
          <a:xfrm>
            <a:off x="7415925" y="160175"/>
            <a:ext cx="1312375" cy="13123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2"/>
          <p:cNvSpPr txBox="1"/>
          <p:nvPr/>
        </p:nvSpPr>
        <p:spPr>
          <a:xfrm>
            <a:off x="663996" y="854607"/>
            <a:ext cx="7577700" cy="624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sng" strike="noStrike" cap="none">
                <a:solidFill>
                  <a:schemeClr val="dk1"/>
                </a:solidFill>
                <a:latin typeface="Calibri"/>
                <a:ea typeface="Calibri"/>
                <a:cs typeface="Calibri"/>
                <a:sym typeface="Calibri"/>
              </a:rPr>
              <a:t>For Dogs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a:solidFill>
                  <a:schemeClr val="dk1"/>
                </a:solidFill>
                <a:latin typeface="Calibri"/>
                <a:ea typeface="Calibri"/>
                <a:cs typeface="Calibri"/>
                <a:sym typeface="Calibri"/>
              </a:rPr>
              <a:t>Proper air exchange for dog health</a:t>
            </a:r>
            <a:endParaRPr sz="2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Industry standard dog housing , interior and exterior compartments for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	 adult dogs with guillotine doors separating compartments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Mason FRP panel kennel walls, Mason chain link surrounds and gates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Premium epoxy resin surface coatings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Dog laundry room with sufficient space for two sets of appliances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Noise suppression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Separate isolation kennels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Combination Get Acquainted and Animal Behavio</a:t>
            </a:r>
            <a:r>
              <a:rPr lang="en-US" sz="2000">
                <a:solidFill>
                  <a:schemeClr val="dk1"/>
                </a:solidFill>
                <a:latin typeface="Calibri"/>
                <a:ea typeface="Calibri"/>
                <a:cs typeface="Calibri"/>
                <a:sym typeface="Calibri"/>
              </a:rPr>
              <a:t>ral Assessment (</a:t>
            </a:r>
            <a:r>
              <a:rPr lang="en-US" sz="2000" b="0" i="0" u="none" strike="noStrike" cap="none">
                <a:solidFill>
                  <a:schemeClr val="dk1"/>
                </a:solidFill>
                <a:latin typeface="Calibri"/>
                <a:ea typeface="Calibri"/>
                <a:cs typeface="Calibri"/>
                <a:sym typeface="Calibri"/>
              </a:rPr>
              <a:t>CBA</a:t>
            </a:r>
            <a:r>
              <a:rPr lang="en-US" sz="2000">
                <a:solidFill>
                  <a:schemeClr val="dk1"/>
                </a:solidFill>
                <a:latin typeface="Calibri"/>
                <a:ea typeface="Calibri"/>
                <a:cs typeface="Calibri"/>
                <a:sym typeface="Calibri"/>
              </a:rPr>
              <a:t>) </a:t>
            </a:r>
            <a:r>
              <a:rPr lang="en-US" sz="2000" b="0" i="0" u="none" strike="noStrike" cap="none">
                <a:solidFill>
                  <a:schemeClr val="dk1"/>
                </a:solidFill>
                <a:latin typeface="Calibri"/>
                <a:ea typeface="Calibri"/>
                <a:cs typeface="Calibri"/>
                <a:sym typeface="Calibri"/>
              </a:rPr>
              <a:t>room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206" name="Google Shape;206;p32"/>
          <p:cNvSpPr txBox="1"/>
          <p:nvPr/>
        </p:nvSpPr>
        <p:spPr>
          <a:xfrm>
            <a:off x="2150246" y="272805"/>
            <a:ext cx="380918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C00000"/>
                </a:solidFill>
                <a:latin typeface="Calibri"/>
                <a:ea typeface="Calibri"/>
                <a:cs typeface="Calibri"/>
                <a:sym typeface="Calibri"/>
              </a:rPr>
              <a:t>This initial build will provide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3"/>
          <p:cNvSpPr txBox="1"/>
          <p:nvPr/>
        </p:nvSpPr>
        <p:spPr>
          <a:xfrm>
            <a:off x="908367" y="3401562"/>
            <a:ext cx="6418800" cy="4032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sng" strike="noStrike" cap="none">
                <a:solidFill>
                  <a:schemeClr val="dk1"/>
                </a:solidFill>
                <a:latin typeface="Calibri"/>
                <a:ea typeface="Calibri"/>
                <a:cs typeface="Calibri"/>
                <a:sym typeface="Calibri"/>
              </a:rPr>
              <a:t>For Cats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Proper air exchange for cat health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Three cat rooms with proper spacing of cat suites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Daylight in each room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Separate cat Get Acquainted room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A cat workroom for food prep, supplies storage, laundry, etc</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Separate isolation room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212" name="Google Shape;212;p33"/>
          <p:cNvSpPr txBox="1"/>
          <p:nvPr/>
        </p:nvSpPr>
        <p:spPr>
          <a:xfrm>
            <a:off x="2473451" y="287683"/>
            <a:ext cx="380918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C00000"/>
                </a:solidFill>
                <a:latin typeface="Calibri"/>
                <a:ea typeface="Calibri"/>
                <a:cs typeface="Calibri"/>
                <a:sym typeface="Calibri"/>
              </a:rPr>
              <a:t>This initial build will provide</a:t>
            </a:r>
            <a:endParaRPr sz="1400" b="0" i="0" u="none" strike="noStrike" cap="none">
              <a:solidFill>
                <a:srgbClr val="000000"/>
              </a:solidFill>
              <a:latin typeface="Arial"/>
              <a:ea typeface="Arial"/>
              <a:cs typeface="Arial"/>
              <a:sym typeface="Arial"/>
            </a:endParaRPr>
          </a:p>
        </p:txBody>
      </p:sp>
      <p:sp>
        <p:nvSpPr>
          <p:cNvPr id="213" name="Google Shape;213;p33"/>
          <p:cNvSpPr txBox="1"/>
          <p:nvPr/>
        </p:nvSpPr>
        <p:spPr>
          <a:xfrm flipH="1">
            <a:off x="836266" y="1074945"/>
            <a:ext cx="8013600" cy="200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chemeClr val="dk1"/>
                </a:solidFill>
                <a:latin typeface="Calibri"/>
                <a:ea typeface="Calibri"/>
                <a:cs typeface="Calibri"/>
                <a:sym typeface="Calibri"/>
              </a:rPr>
              <a:t>For Puppies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a:solidFill>
                  <a:schemeClr val="dk1"/>
                </a:solidFill>
                <a:latin typeface="Calibri"/>
                <a:ea typeface="Calibri"/>
                <a:cs typeface="Calibri"/>
                <a:sym typeface="Calibri"/>
              </a:rPr>
              <a:t>Proper air exchange for puppy health</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Two compartment puppy pens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Separate isolation area</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4"/>
          <p:cNvSpPr txBox="1"/>
          <p:nvPr/>
        </p:nvSpPr>
        <p:spPr>
          <a:xfrm flipH="1">
            <a:off x="2287755" y="677008"/>
            <a:ext cx="378772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C00000"/>
                </a:solidFill>
                <a:latin typeface="Calibri"/>
                <a:ea typeface="Calibri"/>
                <a:cs typeface="Calibri"/>
                <a:sym typeface="Calibri"/>
              </a:rPr>
              <a:t>When will the build begin?</a:t>
            </a:r>
            <a:endParaRPr sz="1400" b="0" i="0" u="none" strike="noStrike" cap="none">
              <a:solidFill>
                <a:srgbClr val="000000"/>
              </a:solidFill>
              <a:latin typeface="Arial"/>
              <a:ea typeface="Arial"/>
              <a:cs typeface="Arial"/>
              <a:sym typeface="Arial"/>
            </a:endParaRPr>
          </a:p>
        </p:txBody>
      </p:sp>
      <p:sp>
        <p:nvSpPr>
          <p:cNvPr id="219" name="Google Shape;219;p34"/>
          <p:cNvSpPr txBox="1"/>
          <p:nvPr/>
        </p:nvSpPr>
        <p:spPr>
          <a:xfrm flipH="1">
            <a:off x="1118379" y="1433146"/>
            <a:ext cx="6486966" cy="25853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We can begin the build when the following two items are complete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-“Construction” financing is obtained.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(must be complete before any groundbreaking)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-The contract with the county is acceptable to both parties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(to be signed at groundbreaking)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20" name="Google Shape;220;p34"/>
          <p:cNvSpPr txBox="1"/>
          <p:nvPr/>
        </p:nvSpPr>
        <p:spPr>
          <a:xfrm flipH="1">
            <a:off x="1988816" y="3923876"/>
            <a:ext cx="450869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C00000"/>
                </a:solidFill>
                <a:latin typeface="Calibri"/>
                <a:ea typeface="Calibri"/>
                <a:cs typeface="Calibri"/>
                <a:sym typeface="Calibri"/>
              </a:rPr>
              <a:t>How long will it take to build?</a:t>
            </a:r>
            <a:endParaRPr sz="1400" b="0" i="0" u="none" strike="noStrike" cap="none">
              <a:solidFill>
                <a:srgbClr val="000000"/>
              </a:solidFill>
              <a:latin typeface="Arial"/>
              <a:ea typeface="Arial"/>
              <a:cs typeface="Arial"/>
              <a:sym typeface="Arial"/>
            </a:endParaRPr>
          </a:p>
        </p:txBody>
      </p:sp>
      <p:sp>
        <p:nvSpPr>
          <p:cNvPr id="221" name="Google Shape;221;p34"/>
          <p:cNvSpPr txBox="1"/>
          <p:nvPr/>
        </p:nvSpPr>
        <p:spPr>
          <a:xfrm>
            <a:off x="1118379" y="4774224"/>
            <a:ext cx="7224927"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Rouse has estimated the construction period to be 55 weeks after site prep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Site prep is 5-6 weeks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5"/>
          <p:cNvSpPr txBox="1"/>
          <p:nvPr/>
        </p:nvSpPr>
        <p:spPr>
          <a:xfrm>
            <a:off x="829957" y="1214046"/>
            <a:ext cx="7500195" cy="25853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Complete the loan process with the selected bank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Finalize the contract with the county to be signed at groundbreaking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Continue the Capital Campaign to raise the remaining funds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Develop transition plan (closing the current shelter and opening the new)</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Begin working on operational issues, including shelter policies and procedures</a:t>
            </a:r>
            <a:endParaRPr sz="1400" b="0" i="0" u="none" strike="noStrike" cap="none">
              <a:solidFill>
                <a:srgbClr val="000000"/>
              </a:solidFill>
              <a:latin typeface="Arial"/>
              <a:ea typeface="Arial"/>
              <a:cs typeface="Arial"/>
              <a:sym typeface="Arial"/>
            </a:endParaRPr>
          </a:p>
        </p:txBody>
      </p:sp>
      <p:sp>
        <p:nvSpPr>
          <p:cNvPr id="227" name="Google Shape;227;p35"/>
          <p:cNvSpPr txBox="1"/>
          <p:nvPr/>
        </p:nvSpPr>
        <p:spPr>
          <a:xfrm flipH="1">
            <a:off x="3145004" y="549724"/>
            <a:ext cx="378772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C00000"/>
                </a:solidFill>
                <a:latin typeface="Calibri"/>
                <a:ea typeface="Calibri"/>
                <a:cs typeface="Calibri"/>
                <a:sym typeface="Calibri"/>
              </a:rPr>
              <a:t>Next Steps</a:t>
            </a:r>
            <a:endParaRPr sz="1400" b="0" i="0" u="none" strike="noStrike" cap="none">
              <a:solidFill>
                <a:srgbClr val="000000"/>
              </a:solidFill>
              <a:latin typeface="Arial"/>
              <a:ea typeface="Arial"/>
              <a:cs typeface="Arial"/>
              <a:sym typeface="Arial"/>
            </a:endParaRPr>
          </a:p>
        </p:txBody>
      </p:sp>
      <p:sp>
        <p:nvSpPr>
          <p:cNvPr id="228" name="Google Shape;228;p35"/>
          <p:cNvSpPr txBox="1"/>
          <p:nvPr/>
        </p:nvSpPr>
        <p:spPr>
          <a:xfrm flipH="1">
            <a:off x="3057081" y="4194726"/>
            <a:ext cx="378772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C00000"/>
                </a:solidFill>
                <a:latin typeface="Calibri"/>
                <a:ea typeface="Calibri"/>
                <a:cs typeface="Calibri"/>
                <a:sym typeface="Calibri"/>
              </a:rPr>
              <a:t>The Challenge</a:t>
            </a:r>
            <a:endParaRPr sz="1400" b="0" i="0" u="none" strike="noStrike" cap="none">
              <a:solidFill>
                <a:srgbClr val="000000"/>
              </a:solidFill>
              <a:latin typeface="Arial"/>
              <a:ea typeface="Arial"/>
              <a:cs typeface="Arial"/>
              <a:sym typeface="Arial"/>
            </a:endParaRPr>
          </a:p>
        </p:txBody>
      </p:sp>
      <p:sp>
        <p:nvSpPr>
          <p:cNvPr id="229" name="Google Shape;229;p35"/>
          <p:cNvSpPr txBox="1"/>
          <p:nvPr/>
        </p:nvSpPr>
        <p:spPr>
          <a:xfrm>
            <a:off x="829957" y="4859048"/>
            <a:ext cx="8062913"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Raising the remaining funds to complete the entire project (approximately $500,000)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Funding the operation of the shelter, year after year.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6"/>
          <p:cNvSpPr txBox="1"/>
          <p:nvPr/>
        </p:nvSpPr>
        <p:spPr>
          <a:xfrm flipH="1">
            <a:off x="2135209" y="631785"/>
            <a:ext cx="48735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C00000"/>
                </a:solidFill>
                <a:latin typeface="Calibri"/>
                <a:ea typeface="Calibri"/>
                <a:cs typeface="Calibri"/>
                <a:sym typeface="Calibri"/>
              </a:rPr>
              <a:t>“Musts” for Success</a:t>
            </a:r>
            <a:endParaRPr sz="1400" b="0" i="0" u="none" strike="noStrike" cap="none">
              <a:solidFill>
                <a:srgbClr val="000000"/>
              </a:solidFill>
              <a:latin typeface="Arial"/>
              <a:ea typeface="Arial"/>
              <a:cs typeface="Arial"/>
              <a:sym typeface="Arial"/>
            </a:endParaRPr>
          </a:p>
        </p:txBody>
      </p:sp>
      <p:sp>
        <p:nvSpPr>
          <p:cNvPr id="235" name="Google Shape;235;p36"/>
          <p:cNvSpPr txBox="1"/>
          <p:nvPr/>
        </p:nvSpPr>
        <p:spPr>
          <a:xfrm>
            <a:off x="614100" y="1699025"/>
            <a:ext cx="7592015" cy="298543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MCFA </a:t>
            </a:r>
            <a:r>
              <a:rPr lang="en-US" sz="2400" b="1" i="0" u="none" strike="noStrike" cap="none">
                <a:solidFill>
                  <a:schemeClr val="dk1"/>
                </a:solidFill>
                <a:latin typeface="Calibri"/>
                <a:ea typeface="Calibri"/>
                <a:cs typeface="Calibri"/>
                <a:sym typeface="Calibri"/>
              </a:rPr>
              <a:t>must</a:t>
            </a:r>
            <a:r>
              <a:rPr lang="en-US" sz="2400" b="0" i="0" u="none" strike="noStrike" cap="none">
                <a:solidFill>
                  <a:schemeClr val="dk1"/>
                </a:solidFill>
                <a:latin typeface="Calibri"/>
                <a:ea typeface="Calibri"/>
                <a:cs typeface="Calibri"/>
                <a:sym typeface="Calibri"/>
              </a:rPr>
              <a:t> raise its revenue every year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	Thrift Store </a:t>
            </a:r>
            <a:r>
              <a:rPr lang="en-US" sz="2000" b="1" i="0" u="none" strike="noStrike" cap="none">
                <a:solidFill>
                  <a:schemeClr val="dk1"/>
                </a:solidFill>
                <a:latin typeface="Calibri"/>
                <a:ea typeface="Calibri"/>
                <a:cs typeface="Calibri"/>
                <a:sym typeface="Calibri"/>
              </a:rPr>
              <a:t>must</a:t>
            </a:r>
            <a:r>
              <a:rPr lang="en-US" sz="2000" b="0" i="0" u="none" strike="noStrike" cap="none">
                <a:solidFill>
                  <a:schemeClr val="dk1"/>
                </a:solidFill>
                <a:latin typeface="Calibri"/>
                <a:ea typeface="Calibri"/>
                <a:cs typeface="Calibri"/>
                <a:sym typeface="Calibri"/>
              </a:rPr>
              <a:t> remain viable and grow</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	New fundraising initiatives </a:t>
            </a:r>
            <a:r>
              <a:rPr lang="en-US" sz="2000" b="1" i="0" u="none" strike="noStrike" cap="none">
                <a:solidFill>
                  <a:schemeClr val="dk1"/>
                </a:solidFill>
                <a:latin typeface="Calibri"/>
                <a:ea typeface="Calibri"/>
                <a:cs typeface="Calibri"/>
                <a:sym typeface="Calibri"/>
              </a:rPr>
              <a:t>must</a:t>
            </a:r>
            <a:r>
              <a:rPr lang="en-US" sz="2000" b="0" i="0" u="none" strike="noStrike" cap="none">
                <a:solidFill>
                  <a:schemeClr val="dk1"/>
                </a:solidFill>
                <a:latin typeface="Calibri"/>
                <a:ea typeface="Calibri"/>
                <a:cs typeface="Calibri"/>
                <a:sym typeface="Calibri"/>
              </a:rPr>
              <a:t> be identified and implemented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The County and Municipalities </a:t>
            </a:r>
            <a:r>
              <a:rPr lang="en-US" sz="2400" b="1" i="0" u="none" strike="noStrike" cap="none">
                <a:solidFill>
                  <a:schemeClr val="dk1"/>
                </a:solidFill>
                <a:latin typeface="Calibri"/>
                <a:ea typeface="Calibri"/>
                <a:cs typeface="Calibri"/>
                <a:sym typeface="Calibri"/>
              </a:rPr>
              <a:t>must</a:t>
            </a:r>
            <a:r>
              <a:rPr lang="en-US" sz="2400" b="0" i="0" u="none" strike="noStrike" cap="none">
                <a:solidFill>
                  <a:schemeClr val="dk1"/>
                </a:solidFill>
                <a:latin typeface="Calibri"/>
                <a:ea typeface="Calibri"/>
                <a:cs typeface="Calibri"/>
                <a:sym typeface="Calibri"/>
              </a:rPr>
              <a:t> be committed partne</a:t>
            </a:r>
            <a:r>
              <a:rPr lang="en-US" sz="2000" b="0" i="0" u="none" strike="noStrike" cap="none">
                <a:solidFill>
                  <a:schemeClr val="dk1"/>
                </a:solidFill>
                <a:latin typeface="Calibri"/>
                <a:ea typeface="Calibri"/>
                <a:cs typeface="Calibri"/>
                <a:sym typeface="Calibri"/>
              </a:rPr>
              <a:t>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	Sharing the burden of cost increases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7"/>
          <p:cNvSpPr txBox="1"/>
          <p:nvPr/>
        </p:nvSpPr>
        <p:spPr>
          <a:xfrm flipH="1">
            <a:off x="1843741" y="499900"/>
            <a:ext cx="48735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C00000"/>
                </a:solidFill>
                <a:latin typeface="Calibri"/>
                <a:ea typeface="Calibri"/>
                <a:cs typeface="Calibri"/>
                <a:sym typeface="Calibri"/>
              </a:rPr>
              <a:t>Funding the Operation of the Shelter</a:t>
            </a:r>
            <a:endParaRPr sz="1400" b="0" i="0" u="none" strike="noStrike" cap="none">
              <a:solidFill>
                <a:srgbClr val="000000"/>
              </a:solidFill>
              <a:latin typeface="Arial"/>
              <a:ea typeface="Arial"/>
              <a:cs typeface="Arial"/>
              <a:sym typeface="Arial"/>
            </a:endParaRPr>
          </a:p>
        </p:txBody>
      </p:sp>
      <p:sp>
        <p:nvSpPr>
          <p:cNvPr id="241" name="Google Shape;241;p37"/>
          <p:cNvSpPr txBox="1"/>
          <p:nvPr/>
        </p:nvSpPr>
        <p:spPr>
          <a:xfrm>
            <a:off x="388262" y="1279787"/>
            <a:ext cx="8615061" cy="50783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Under the current agreement MCFA will pay more than half the &gt; $500,000 annual cost of 	operation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MCFA’s cost of Salaries and Benefits for shelter staff is greater than the County’s payment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 healthy place to work for people and animals, plus a facility much larger than the          	current collection of buildings, will drive electric and gas costs $50,000/yr higher.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Building insurance is estimated at $15,000/yr</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Administrative costs, currently borne by the county, will be incurred by MCFA (e.g. payroll)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All animal care costs MCFA pays now are rising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Based on cost estimates our 5 year plan shows little, if any, net income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Inflation will have a serious impact, costs will rise every year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8"/>
          <p:cNvSpPr txBox="1"/>
          <p:nvPr/>
        </p:nvSpPr>
        <p:spPr>
          <a:xfrm>
            <a:off x="1335551" y="2069425"/>
            <a:ext cx="57135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600" b="1">
                <a:solidFill>
                  <a:srgbClr val="2E75B5"/>
                </a:solidFill>
                <a:latin typeface="Calibri"/>
                <a:ea typeface="Calibri"/>
                <a:cs typeface="Calibri"/>
                <a:sym typeface="Calibri"/>
              </a:rPr>
              <a:t>VOTING RESULTS</a:t>
            </a:r>
            <a:endParaRPr sz="3600" b="1">
              <a:solidFill>
                <a:srgbClr val="2E75B5"/>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200"/>
              <a:buFont typeface="Arial"/>
              <a:buNone/>
            </a:pPr>
            <a:r>
              <a:rPr lang="en-US" sz="3600" b="1">
                <a:solidFill>
                  <a:srgbClr val="2E75B5"/>
                </a:solidFill>
                <a:latin typeface="Calibri"/>
                <a:ea typeface="Calibri"/>
                <a:cs typeface="Calibri"/>
                <a:sym typeface="Calibri"/>
              </a:rPr>
              <a:t>DEBORAH SMITH</a:t>
            </a:r>
            <a:endParaRPr sz="3600" b="1">
              <a:solidFill>
                <a:srgbClr val="2E75B5"/>
              </a:solidFill>
              <a:latin typeface="Calibri"/>
              <a:ea typeface="Calibri"/>
              <a:cs typeface="Calibri"/>
              <a:sym typeface="Calibri"/>
            </a:endParaRPr>
          </a:p>
        </p:txBody>
      </p:sp>
      <p:pic>
        <p:nvPicPr>
          <p:cNvPr id="247" name="Google Shape;247;p38"/>
          <p:cNvPicPr preferRelativeResize="0"/>
          <p:nvPr/>
        </p:nvPicPr>
        <p:blipFill>
          <a:blip r:embed="rId3">
            <a:alphaModFix/>
          </a:blip>
          <a:stretch>
            <a:fillRect/>
          </a:stretch>
        </p:blipFill>
        <p:spPr>
          <a:xfrm>
            <a:off x="7049050" y="277300"/>
            <a:ext cx="1355425" cy="1355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p:nvPr/>
        </p:nvSpPr>
        <p:spPr>
          <a:xfrm>
            <a:off x="623625" y="427150"/>
            <a:ext cx="79755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000" b="1">
                <a:solidFill>
                  <a:schemeClr val="accent1"/>
                </a:solidFill>
                <a:latin typeface="Calibri"/>
                <a:ea typeface="Calibri"/>
                <a:cs typeface="Calibri"/>
                <a:sym typeface="Calibri"/>
              </a:rPr>
              <a:t>2022 &amp; 2021 INCOME COMPARISON</a:t>
            </a:r>
            <a:endParaRPr sz="3000" b="1">
              <a:solidFill>
                <a:schemeClr val="accent1"/>
              </a:solidFill>
              <a:latin typeface="Calibri"/>
              <a:ea typeface="Calibri"/>
              <a:cs typeface="Calibri"/>
              <a:sym typeface="Calibri"/>
            </a:endParaRPr>
          </a:p>
        </p:txBody>
      </p:sp>
      <p:pic>
        <p:nvPicPr>
          <p:cNvPr id="98" name="Google Shape;98;p15"/>
          <p:cNvPicPr preferRelativeResize="0"/>
          <p:nvPr/>
        </p:nvPicPr>
        <p:blipFill>
          <a:blip r:embed="rId3">
            <a:alphaModFix/>
          </a:blip>
          <a:stretch>
            <a:fillRect/>
          </a:stretch>
        </p:blipFill>
        <p:spPr>
          <a:xfrm>
            <a:off x="416350" y="1314325"/>
            <a:ext cx="8393501" cy="5045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6"/>
          <p:cNvSpPr txBox="1"/>
          <p:nvPr/>
        </p:nvSpPr>
        <p:spPr>
          <a:xfrm>
            <a:off x="1324763" y="333425"/>
            <a:ext cx="69771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000" b="1">
                <a:solidFill>
                  <a:schemeClr val="accent1"/>
                </a:solidFill>
                <a:latin typeface="Calibri"/>
                <a:ea typeface="Calibri"/>
                <a:cs typeface="Calibri"/>
                <a:sym typeface="Calibri"/>
              </a:rPr>
              <a:t>2022 &amp; 2021 EXPENSE COMPARISON</a:t>
            </a:r>
            <a:endParaRPr sz="3000" b="1">
              <a:solidFill>
                <a:schemeClr val="accent1"/>
              </a:solidFill>
              <a:latin typeface="Calibri"/>
              <a:ea typeface="Calibri"/>
              <a:cs typeface="Calibri"/>
              <a:sym typeface="Calibri"/>
            </a:endParaRPr>
          </a:p>
        </p:txBody>
      </p:sp>
      <p:pic>
        <p:nvPicPr>
          <p:cNvPr id="104" name="Google Shape;104;p16"/>
          <p:cNvPicPr preferRelativeResize="0"/>
          <p:nvPr/>
        </p:nvPicPr>
        <p:blipFill>
          <a:blip r:embed="rId3">
            <a:alphaModFix/>
          </a:blip>
          <a:stretch>
            <a:fillRect/>
          </a:stretch>
        </p:blipFill>
        <p:spPr>
          <a:xfrm>
            <a:off x="1236663" y="1436450"/>
            <a:ext cx="7153275" cy="4305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7"/>
          <p:cNvSpPr txBox="1"/>
          <p:nvPr/>
        </p:nvSpPr>
        <p:spPr>
          <a:xfrm>
            <a:off x="686700" y="180225"/>
            <a:ext cx="78762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b="1">
                <a:solidFill>
                  <a:schemeClr val="accent1"/>
                </a:solidFill>
                <a:latin typeface="Calibri"/>
                <a:ea typeface="Calibri"/>
                <a:cs typeface="Calibri"/>
                <a:sym typeface="Calibri"/>
              </a:rPr>
              <a:t>2022 &amp; 2021 NET OPERATING INCOME</a:t>
            </a:r>
            <a:endParaRPr sz="2400" b="1">
              <a:solidFill>
                <a:schemeClr val="accent1"/>
              </a:solidFill>
              <a:latin typeface="Calibri"/>
              <a:ea typeface="Calibri"/>
              <a:cs typeface="Calibri"/>
              <a:sym typeface="Calibri"/>
            </a:endParaRPr>
          </a:p>
          <a:p>
            <a:pPr marL="0" lvl="0" indent="0" algn="ctr" rtl="0">
              <a:spcBef>
                <a:spcPts val="0"/>
              </a:spcBef>
              <a:spcAft>
                <a:spcPts val="0"/>
              </a:spcAft>
              <a:buNone/>
            </a:pPr>
            <a:r>
              <a:rPr lang="en-US" sz="2400" b="1">
                <a:solidFill>
                  <a:schemeClr val="accent1"/>
                </a:solidFill>
                <a:latin typeface="Calibri"/>
                <a:ea typeface="Calibri"/>
                <a:cs typeface="Calibri"/>
                <a:sym typeface="Calibri"/>
              </a:rPr>
              <a:t>LESS SHELTER RELATED EXPENSES</a:t>
            </a:r>
            <a:endParaRPr sz="2400" b="1">
              <a:solidFill>
                <a:schemeClr val="accent1"/>
              </a:solidFill>
              <a:latin typeface="Calibri"/>
              <a:ea typeface="Calibri"/>
              <a:cs typeface="Calibri"/>
              <a:sym typeface="Calibri"/>
            </a:endParaRPr>
          </a:p>
        </p:txBody>
      </p:sp>
      <p:pic>
        <p:nvPicPr>
          <p:cNvPr id="110" name="Google Shape;110;p17"/>
          <p:cNvPicPr preferRelativeResize="0"/>
          <p:nvPr/>
        </p:nvPicPr>
        <p:blipFill>
          <a:blip r:embed="rId3">
            <a:alphaModFix/>
          </a:blip>
          <a:stretch>
            <a:fillRect/>
          </a:stretch>
        </p:blipFill>
        <p:spPr>
          <a:xfrm>
            <a:off x="152400" y="1039925"/>
            <a:ext cx="8705484" cy="58180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8"/>
          <p:cNvSpPr txBox="1"/>
          <p:nvPr/>
        </p:nvSpPr>
        <p:spPr>
          <a:xfrm>
            <a:off x="1335551" y="2069425"/>
            <a:ext cx="57135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600" b="1">
                <a:solidFill>
                  <a:srgbClr val="2E75B5"/>
                </a:solidFill>
                <a:latin typeface="Calibri"/>
                <a:ea typeface="Calibri"/>
                <a:cs typeface="Calibri"/>
                <a:sym typeface="Calibri"/>
              </a:rPr>
              <a:t>SHELTER STATISTICS</a:t>
            </a:r>
            <a:endParaRPr sz="3600" b="1">
              <a:solidFill>
                <a:srgbClr val="2E75B5"/>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200"/>
              <a:buFont typeface="Arial"/>
              <a:buNone/>
            </a:pPr>
            <a:r>
              <a:rPr lang="en-US" sz="3600" b="1">
                <a:solidFill>
                  <a:srgbClr val="2E75B5"/>
                </a:solidFill>
                <a:latin typeface="Calibri"/>
                <a:ea typeface="Calibri"/>
                <a:cs typeface="Calibri"/>
                <a:sym typeface="Calibri"/>
              </a:rPr>
              <a:t>BOB KORTS</a:t>
            </a:r>
            <a:endParaRPr sz="3600" b="1">
              <a:solidFill>
                <a:srgbClr val="2E75B5"/>
              </a:solidFill>
              <a:latin typeface="Calibri"/>
              <a:ea typeface="Calibri"/>
              <a:cs typeface="Calibri"/>
              <a:sym typeface="Calibri"/>
            </a:endParaRPr>
          </a:p>
        </p:txBody>
      </p:sp>
      <p:pic>
        <p:nvPicPr>
          <p:cNvPr id="116" name="Google Shape;116;p18"/>
          <p:cNvPicPr preferRelativeResize="0"/>
          <p:nvPr/>
        </p:nvPicPr>
        <p:blipFill>
          <a:blip r:embed="rId3">
            <a:alphaModFix/>
          </a:blip>
          <a:stretch>
            <a:fillRect/>
          </a:stretch>
        </p:blipFill>
        <p:spPr>
          <a:xfrm>
            <a:off x="7155200" y="205200"/>
            <a:ext cx="1267325" cy="1267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9"/>
          <p:cNvSpPr txBox="1"/>
          <p:nvPr/>
        </p:nvSpPr>
        <p:spPr>
          <a:xfrm>
            <a:off x="1715251" y="429275"/>
            <a:ext cx="57135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600" b="1">
                <a:solidFill>
                  <a:srgbClr val="2E75B5"/>
                </a:solidFill>
                <a:latin typeface="Calibri"/>
                <a:ea typeface="Calibri"/>
                <a:cs typeface="Calibri"/>
                <a:sym typeface="Calibri"/>
              </a:rPr>
              <a:t>ANIMAL INTAKE</a:t>
            </a:r>
            <a:endParaRPr sz="3600" b="1">
              <a:solidFill>
                <a:srgbClr val="2E75B5"/>
              </a:solidFill>
              <a:latin typeface="Calibri"/>
              <a:ea typeface="Calibri"/>
              <a:cs typeface="Calibri"/>
              <a:sym typeface="Calibri"/>
            </a:endParaRPr>
          </a:p>
        </p:txBody>
      </p:sp>
      <p:pic>
        <p:nvPicPr>
          <p:cNvPr id="122" name="Google Shape;122;p19"/>
          <p:cNvPicPr preferRelativeResize="0"/>
          <p:nvPr/>
        </p:nvPicPr>
        <p:blipFill>
          <a:blip r:embed="rId3">
            <a:alphaModFix/>
          </a:blip>
          <a:stretch>
            <a:fillRect/>
          </a:stretch>
        </p:blipFill>
        <p:spPr>
          <a:xfrm>
            <a:off x="1053575" y="1327300"/>
            <a:ext cx="7181850" cy="3895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0"/>
          <p:cNvSpPr txBox="1"/>
          <p:nvPr/>
        </p:nvSpPr>
        <p:spPr>
          <a:xfrm>
            <a:off x="1335551" y="2069425"/>
            <a:ext cx="57135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endParaRPr sz="3600" b="1">
              <a:solidFill>
                <a:srgbClr val="2E75B5"/>
              </a:solidFill>
              <a:latin typeface="Calibri"/>
              <a:ea typeface="Calibri"/>
              <a:cs typeface="Calibri"/>
              <a:sym typeface="Calibri"/>
            </a:endParaRPr>
          </a:p>
        </p:txBody>
      </p:sp>
      <p:sp>
        <p:nvSpPr>
          <p:cNvPr id="128" name="Google Shape;128;p20"/>
          <p:cNvSpPr txBox="1"/>
          <p:nvPr/>
        </p:nvSpPr>
        <p:spPr>
          <a:xfrm>
            <a:off x="1715251" y="429275"/>
            <a:ext cx="57135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600" b="1">
                <a:solidFill>
                  <a:srgbClr val="2E75B5"/>
                </a:solidFill>
                <a:latin typeface="Calibri"/>
                <a:ea typeface="Calibri"/>
                <a:cs typeface="Calibri"/>
                <a:sym typeface="Calibri"/>
              </a:rPr>
              <a:t>ANIMAL OUTCOME</a:t>
            </a:r>
            <a:endParaRPr sz="3600" b="1">
              <a:solidFill>
                <a:srgbClr val="2E75B5"/>
              </a:solidFill>
              <a:latin typeface="Calibri"/>
              <a:ea typeface="Calibri"/>
              <a:cs typeface="Calibri"/>
              <a:sym typeface="Calibri"/>
            </a:endParaRPr>
          </a:p>
        </p:txBody>
      </p:sp>
      <p:pic>
        <p:nvPicPr>
          <p:cNvPr id="129" name="Google Shape;129;p20"/>
          <p:cNvPicPr preferRelativeResize="0"/>
          <p:nvPr/>
        </p:nvPicPr>
        <p:blipFill>
          <a:blip r:embed="rId3">
            <a:alphaModFix/>
          </a:blip>
          <a:stretch>
            <a:fillRect/>
          </a:stretch>
        </p:blipFill>
        <p:spPr>
          <a:xfrm>
            <a:off x="534700" y="1510375"/>
            <a:ext cx="7810550" cy="45311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1"/>
          <p:cNvSpPr txBox="1"/>
          <p:nvPr/>
        </p:nvSpPr>
        <p:spPr>
          <a:xfrm>
            <a:off x="1335551" y="2069425"/>
            <a:ext cx="57135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endParaRPr sz="3600" b="1">
              <a:solidFill>
                <a:srgbClr val="2E75B5"/>
              </a:solidFill>
              <a:latin typeface="Calibri"/>
              <a:ea typeface="Calibri"/>
              <a:cs typeface="Calibri"/>
              <a:sym typeface="Calibri"/>
            </a:endParaRPr>
          </a:p>
        </p:txBody>
      </p:sp>
      <p:sp>
        <p:nvSpPr>
          <p:cNvPr id="135" name="Google Shape;135;p21"/>
          <p:cNvSpPr txBox="1"/>
          <p:nvPr/>
        </p:nvSpPr>
        <p:spPr>
          <a:xfrm>
            <a:off x="1715251" y="429275"/>
            <a:ext cx="57135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600" b="1">
                <a:solidFill>
                  <a:srgbClr val="2E75B5"/>
                </a:solidFill>
                <a:latin typeface="Calibri"/>
                <a:ea typeface="Calibri"/>
                <a:cs typeface="Calibri"/>
                <a:sym typeface="Calibri"/>
              </a:rPr>
              <a:t>VOLUNTEER HOURS</a:t>
            </a:r>
            <a:endParaRPr sz="3600" b="1">
              <a:solidFill>
                <a:srgbClr val="2E75B5"/>
              </a:solidFill>
              <a:latin typeface="Calibri"/>
              <a:ea typeface="Calibri"/>
              <a:cs typeface="Calibri"/>
              <a:sym typeface="Calibri"/>
            </a:endParaRPr>
          </a:p>
        </p:txBody>
      </p:sp>
      <p:pic>
        <p:nvPicPr>
          <p:cNvPr id="136" name="Google Shape;136;p21"/>
          <p:cNvPicPr preferRelativeResize="0"/>
          <p:nvPr/>
        </p:nvPicPr>
        <p:blipFill>
          <a:blip r:embed="rId3">
            <a:alphaModFix/>
          </a:blip>
          <a:stretch>
            <a:fillRect/>
          </a:stretch>
        </p:blipFill>
        <p:spPr>
          <a:xfrm>
            <a:off x="908500" y="1850000"/>
            <a:ext cx="7212949" cy="457875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1305</Words>
  <Application>Microsoft Office PowerPoint</Application>
  <PresentationFormat>On-screen Show (4:3)</PresentationFormat>
  <Paragraphs>226</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Helvetica Neue</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barrett</dc:creator>
  <cp:lastModifiedBy>Teresa Underwood</cp:lastModifiedBy>
  <cp:revision>1</cp:revision>
  <dcterms:created xsi:type="dcterms:W3CDTF">2023-03-19T16:40:07Z</dcterms:created>
  <dcterms:modified xsi:type="dcterms:W3CDTF">2023-04-18T20:06:37Z</dcterms:modified>
</cp:coreProperties>
</file>